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0"/>
  </p:notesMasterIdLst>
  <p:sldIdLst>
    <p:sldId id="27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A5CA8B-8F07-4C63-A64C-2A75151BCF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79FE84-390E-49AA-A45C-079C3D7EB999}" type="slidenum">
              <a:rPr lang="en-US"/>
              <a:pPr/>
              <a:t>3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BABAD3-1179-4F4B-A98A-ED4EFC95CA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39C60-78F8-4171-85EF-D5E8D86B3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C9795-1449-42F0-B048-AD089AA84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9E84C7-2B34-4FB2-926E-EC28C6F19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D673A6-F153-475E-BE01-BB2545E289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A4295-0F91-4539-A9B1-3FD5F7F3D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CF410-793F-4B18-A27F-0996E00A3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005C33-DE14-4BDA-8182-5A510A5E2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B6C373-903E-4750-94EE-500D77C23E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A64A0-B369-4FAD-9906-BFD6DFEF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AC6B16-07B9-4E6B-B990-0D48E45E66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39D1F04-51DE-4A83-9CE8-6BDBD0E402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a%20nhac\Nhac%20Do\Mua%20xuan%20tren%20thanh%20pho%20Ho%20Chi%20Minh.wma" TargetMode="Externa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467600" cy="104644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 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   KHOA HỌC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                  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1 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1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Con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người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gì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để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sống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?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727575"/>
            <a:ext cx="8229600" cy="1398588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      Con người cần được vui chơi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3505200" cy="3810000"/>
          </a:xfrm>
          <a:prstGeom prst="rect">
            <a:avLst/>
          </a:prstGeom>
          <a:noFill/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533400"/>
            <a:ext cx="35814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138738"/>
            <a:ext cx="8229600" cy="987425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      Con người cần có xe cộ để đi lại</a:t>
            </a:r>
          </a:p>
        </p:txBody>
      </p:sp>
      <p:pic>
        <p:nvPicPr>
          <p:cNvPr id="94211" name="Picture 3" descr="Hình01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534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ình01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80010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      </a:t>
            </a:r>
          </a:p>
          <a:p>
            <a:pPr>
              <a:buFontTx/>
              <a:buNone/>
            </a:pPr>
            <a:r>
              <a:rPr lang="en-US"/>
              <a:t>        Kết luận:</a:t>
            </a:r>
          </a:p>
          <a:p>
            <a:pPr>
              <a:buFontTx/>
              <a:buNone/>
            </a:pPr>
            <a:r>
              <a:rPr lang="en-US"/>
              <a:t>        Con người không thể sống thiếu ô-xi quá 3 - 4 phút, không thể nhịn uống nước 3 - 4 ngày, cũng không thể nhịn ăn 28 - 30 ngày.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362200"/>
            <a:ext cx="619125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62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762000"/>
            <a:ext cx="8007350" cy="41910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         </a:t>
            </a:r>
            <a:r>
              <a:rPr lang="en-US" sz="2800" dirty="0" err="1">
                <a:solidFill>
                  <a:schemeClr val="folHlink"/>
                </a:solidFill>
              </a:rPr>
              <a:t>Kết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luận</a:t>
            </a:r>
            <a:r>
              <a:rPr lang="en-US" sz="2800" dirty="0">
                <a:solidFill>
                  <a:schemeClr val="folHlink"/>
                </a:solidFill>
              </a:rPr>
              <a:t>: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folHlink"/>
                </a:solidFill>
              </a:rPr>
              <a:t>         </a:t>
            </a:r>
            <a:r>
              <a:rPr lang="en-US" sz="2800" dirty="0" err="1">
                <a:solidFill>
                  <a:schemeClr val="folHlink"/>
                </a:solidFill>
              </a:rPr>
              <a:t>Để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 smtClean="0">
                <a:solidFill>
                  <a:schemeClr val="folHlink"/>
                </a:solidFill>
              </a:rPr>
              <a:t>sống</a:t>
            </a:r>
            <a:r>
              <a:rPr lang="en-US" sz="2800" dirty="0" smtClean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và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phát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triển</a:t>
            </a:r>
            <a:r>
              <a:rPr lang="en-US" sz="2800" dirty="0">
                <a:solidFill>
                  <a:schemeClr val="folHlink"/>
                </a:solidFill>
              </a:rPr>
              <a:t> con </a:t>
            </a:r>
            <a:r>
              <a:rPr lang="en-US" sz="2800" dirty="0" err="1">
                <a:solidFill>
                  <a:schemeClr val="folHlink"/>
                </a:solidFill>
              </a:rPr>
              <a:t>người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cần</a:t>
            </a:r>
            <a:r>
              <a:rPr lang="en-US" sz="2800" dirty="0">
                <a:solidFill>
                  <a:schemeClr val="folHlink"/>
                </a:solidFill>
              </a:rPr>
              <a:t>: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folHlink"/>
                </a:solidFill>
              </a:rPr>
              <a:t>         </a:t>
            </a:r>
            <a:r>
              <a:rPr lang="en-US" sz="2800" dirty="0" err="1">
                <a:solidFill>
                  <a:schemeClr val="folHlink"/>
                </a:solidFill>
              </a:rPr>
              <a:t>Những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điều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kiện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vật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chất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như</a:t>
            </a:r>
            <a:r>
              <a:rPr lang="en-US" sz="2800" dirty="0">
                <a:solidFill>
                  <a:schemeClr val="folHlink"/>
                </a:solidFill>
              </a:rPr>
              <a:t>: </a:t>
            </a:r>
            <a:r>
              <a:rPr lang="en-US" sz="2800" dirty="0" err="1">
                <a:solidFill>
                  <a:schemeClr val="folHlink"/>
                </a:solidFill>
              </a:rPr>
              <a:t>Không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khí</a:t>
            </a:r>
            <a:r>
              <a:rPr lang="en-US" sz="2800" dirty="0">
                <a:solidFill>
                  <a:schemeClr val="folHlink"/>
                </a:solidFill>
              </a:rPr>
              <a:t>, </a:t>
            </a:r>
            <a:r>
              <a:rPr lang="en-US" sz="2800" dirty="0" err="1">
                <a:solidFill>
                  <a:schemeClr val="folHlink"/>
                </a:solidFill>
              </a:rPr>
              <a:t>thức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ăn</a:t>
            </a:r>
            <a:r>
              <a:rPr lang="en-US" sz="2800" dirty="0">
                <a:solidFill>
                  <a:schemeClr val="folHlink"/>
                </a:solidFill>
              </a:rPr>
              <a:t>, </a:t>
            </a:r>
            <a:r>
              <a:rPr lang="en-US" sz="2800" dirty="0" err="1">
                <a:solidFill>
                  <a:schemeClr val="folHlink"/>
                </a:solidFill>
              </a:rPr>
              <a:t>nước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uống</a:t>
            </a:r>
            <a:r>
              <a:rPr lang="en-US" sz="2800" dirty="0">
                <a:solidFill>
                  <a:schemeClr val="folHlink"/>
                </a:solidFill>
              </a:rPr>
              <a:t>, </a:t>
            </a:r>
            <a:r>
              <a:rPr lang="en-US" sz="2800" dirty="0" err="1">
                <a:solidFill>
                  <a:schemeClr val="folHlink"/>
                </a:solidFill>
              </a:rPr>
              <a:t>quần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áo</a:t>
            </a:r>
            <a:r>
              <a:rPr lang="en-US" sz="2800" dirty="0">
                <a:solidFill>
                  <a:schemeClr val="folHlink"/>
                </a:solidFill>
              </a:rPr>
              <a:t>, </a:t>
            </a:r>
            <a:r>
              <a:rPr lang="en-US" sz="2800" dirty="0" err="1">
                <a:solidFill>
                  <a:schemeClr val="folHlink"/>
                </a:solidFill>
              </a:rPr>
              <a:t>các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đồ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dùng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trong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gia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đình</a:t>
            </a:r>
            <a:r>
              <a:rPr lang="en-US" sz="2800" dirty="0">
                <a:solidFill>
                  <a:schemeClr val="folHlink"/>
                </a:solidFill>
              </a:rPr>
              <a:t>, </a:t>
            </a:r>
            <a:r>
              <a:rPr lang="en-US" sz="2800" dirty="0" err="1">
                <a:solidFill>
                  <a:schemeClr val="folHlink"/>
                </a:solidFill>
              </a:rPr>
              <a:t>các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phương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tiện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đi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lại</a:t>
            </a:r>
            <a:r>
              <a:rPr lang="en-US" sz="2800" dirty="0">
                <a:solidFill>
                  <a:schemeClr val="folHlink"/>
                </a:solidFill>
              </a:rPr>
              <a:t>….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folHlink"/>
                </a:solidFill>
              </a:rPr>
              <a:t>         </a:t>
            </a:r>
            <a:r>
              <a:rPr lang="en-US" sz="2800" dirty="0" err="1">
                <a:solidFill>
                  <a:schemeClr val="folHlink"/>
                </a:solidFill>
              </a:rPr>
              <a:t>Những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điều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kiện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tinh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thần</a:t>
            </a:r>
            <a:r>
              <a:rPr lang="en-US" sz="2800" dirty="0">
                <a:solidFill>
                  <a:schemeClr val="folHlink"/>
                </a:solidFill>
              </a:rPr>
              <a:t>, </a:t>
            </a:r>
            <a:r>
              <a:rPr lang="en-US" sz="2800" dirty="0" err="1">
                <a:solidFill>
                  <a:schemeClr val="folHlink"/>
                </a:solidFill>
              </a:rPr>
              <a:t>văn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hóa</a:t>
            </a:r>
            <a:r>
              <a:rPr lang="en-US" sz="2800" dirty="0">
                <a:solidFill>
                  <a:schemeClr val="folHlink"/>
                </a:solidFill>
              </a:rPr>
              <a:t>, </a:t>
            </a:r>
            <a:r>
              <a:rPr lang="en-US" sz="2800" dirty="0" err="1">
                <a:solidFill>
                  <a:schemeClr val="folHlink"/>
                </a:solidFill>
              </a:rPr>
              <a:t>xã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hội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như</a:t>
            </a:r>
            <a:r>
              <a:rPr lang="en-US" sz="2800" dirty="0">
                <a:solidFill>
                  <a:schemeClr val="folHlink"/>
                </a:solidFill>
              </a:rPr>
              <a:t>: </a:t>
            </a:r>
            <a:r>
              <a:rPr lang="en-US" sz="2800" dirty="0" err="1">
                <a:solidFill>
                  <a:schemeClr val="folHlink"/>
                </a:solidFill>
              </a:rPr>
              <a:t>Tình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cảm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gia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đình</a:t>
            </a:r>
            <a:r>
              <a:rPr lang="en-US" sz="2800" dirty="0">
                <a:solidFill>
                  <a:schemeClr val="folHlink"/>
                </a:solidFill>
              </a:rPr>
              <a:t>, </a:t>
            </a:r>
            <a:r>
              <a:rPr lang="en-US" sz="2800" dirty="0" err="1">
                <a:solidFill>
                  <a:schemeClr val="folHlink"/>
                </a:solidFill>
              </a:rPr>
              <a:t>bạn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bè</a:t>
            </a:r>
            <a:r>
              <a:rPr lang="en-US" sz="2800" dirty="0">
                <a:solidFill>
                  <a:schemeClr val="folHlink"/>
                </a:solidFill>
              </a:rPr>
              <a:t>, </a:t>
            </a:r>
            <a:r>
              <a:rPr lang="en-US" sz="2800" dirty="0" err="1">
                <a:solidFill>
                  <a:schemeClr val="folHlink"/>
                </a:solidFill>
              </a:rPr>
              <a:t>làng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xóm</a:t>
            </a:r>
            <a:r>
              <a:rPr lang="en-US" sz="2800" dirty="0">
                <a:solidFill>
                  <a:schemeClr val="folHlink"/>
                </a:solidFill>
              </a:rPr>
              <a:t>, </a:t>
            </a:r>
            <a:r>
              <a:rPr lang="en-US" sz="2800" dirty="0" err="1">
                <a:solidFill>
                  <a:schemeClr val="folHlink"/>
                </a:solidFill>
              </a:rPr>
              <a:t>các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phương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tiện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học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tập</a:t>
            </a:r>
            <a:r>
              <a:rPr lang="en-US" sz="2800" dirty="0">
                <a:solidFill>
                  <a:schemeClr val="folHlink"/>
                </a:solidFill>
              </a:rPr>
              <a:t>, </a:t>
            </a:r>
            <a:r>
              <a:rPr lang="en-US" sz="2800" dirty="0" err="1">
                <a:solidFill>
                  <a:schemeClr val="folHlink"/>
                </a:solidFill>
              </a:rPr>
              <a:t>vui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chơi</a:t>
            </a:r>
            <a:r>
              <a:rPr lang="en-US" sz="2800" dirty="0">
                <a:solidFill>
                  <a:schemeClr val="folHlink"/>
                </a:solidFill>
              </a:rPr>
              <a:t>, </a:t>
            </a:r>
            <a:r>
              <a:rPr lang="en-US" sz="2800" dirty="0" err="1">
                <a:solidFill>
                  <a:schemeClr val="folHlink"/>
                </a:solidFill>
              </a:rPr>
              <a:t>giải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err="1">
                <a:solidFill>
                  <a:schemeClr val="folHlink"/>
                </a:solidFill>
              </a:rPr>
              <a:t>trí</a:t>
            </a:r>
            <a:r>
              <a:rPr lang="en-US" sz="2800" dirty="0">
                <a:solidFill>
                  <a:schemeClr val="folHlink"/>
                </a:solidFill>
              </a:rPr>
              <a:t>…. 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619125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7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6" name="Group 2"/>
          <p:cNvGraphicFramePr>
            <a:graphicFrameLocks noGrp="1"/>
          </p:cNvGraphicFramePr>
          <p:nvPr>
            <p:ph idx="4294967295"/>
          </p:nvPr>
        </p:nvGraphicFramePr>
        <p:xfrm>
          <a:off x="0" y="304800"/>
          <a:ext cx="8686800" cy="6327775"/>
        </p:xfrm>
        <a:graphic>
          <a:graphicData uri="http://schemas.openxmlformats.org/drawingml/2006/table">
            <a:tbl>
              <a:tblPr/>
              <a:tblGrid>
                <a:gridCol w="4117975"/>
                <a:gridCol w="1647825"/>
                <a:gridCol w="1498600"/>
                <a:gridCol w="1422400"/>
              </a:tblGrid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 yếu tố cần cho sự sống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ng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 vật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 vật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1.Không khí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N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ướ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3.Ánh sáng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4.Nhiệt 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Thức 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Nhà 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Tình cảm gia 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đình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Ph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ươ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 tiện giao thông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9.Tình cảm bạn bè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Quần áo.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 Tr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ường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học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 Sách báo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0" name="Group 2"/>
          <p:cNvGraphicFramePr>
            <a:graphicFrameLocks noGrp="1"/>
          </p:cNvGraphicFramePr>
          <p:nvPr>
            <p:ph idx="4294967295"/>
          </p:nvPr>
        </p:nvGraphicFramePr>
        <p:xfrm>
          <a:off x="0" y="304800"/>
          <a:ext cx="8686800" cy="6375400"/>
        </p:xfrm>
        <a:graphic>
          <a:graphicData uri="http://schemas.openxmlformats.org/drawingml/2006/table">
            <a:tbl>
              <a:tblPr/>
              <a:tblGrid>
                <a:gridCol w="4117975"/>
                <a:gridCol w="1647825"/>
                <a:gridCol w="1498600"/>
                <a:gridCol w="1422400"/>
              </a:tblGrid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 yếu tố cần cho sự sống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ng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 vật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 vật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1.Không khí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N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ướ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3.Ánh sáng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4.Nhiệt 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Thức 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Nhà 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Tình cảm gia 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đình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Ph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ươ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 tiện giao thông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9.Tình cảm bạn bè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Quần áo.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 Tr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ường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học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 Sách báo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j02837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6950" y="914400"/>
            <a:ext cx="5581650" cy="5135563"/>
          </a:xfrm>
          <a:prstGeom prst="rect">
            <a:avLst/>
          </a:prstGeom>
          <a:noFill/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304800" y="136525"/>
            <a:ext cx="8534400" cy="7016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i="1">
                <a:solidFill>
                  <a:srgbClr val="660033"/>
                </a:solidFill>
                <a:latin typeface="VNI-Times" pitchFamily="2" charset="0"/>
              </a:rPr>
              <a:t> </a:t>
            </a:r>
            <a:r>
              <a:rPr lang="en-US" sz="4000">
                <a:solidFill>
                  <a:srgbClr val="CC3300"/>
                </a:solidFill>
                <a:latin typeface="VNI-Times" pitchFamily="2" charset="0"/>
              </a:rPr>
              <a:t>Haønh trình ñeán haønh tinh khaùc.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533400" y="472440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8000"/>
                </a:solidFill>
                <a:latin typeface="VNI-Times" pitchFamily="2" charset="0"/>
              </a:rPr>
              <a:t>Quaàn aùo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838200" y="36576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FF"/>
                </a:solidFill>
                <a:latin typeface="VNI-Times" pitchFamily="2" charset="0"/>
              </a:rPr>
              <a:t>Thöùc aên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533400" y="3962400"/>
            <a:ext cx="175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VNI-Times" pitchFamily="2" charset="0"/>
              </a:rPr>
              <a:t>Nöôùc uoáng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3200400" y="16002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CC00"/>
                </a:solidFill>
                <a:latin typeface="VNI-Times" pitchFamily="2" charset="0"/>
              </a:rPr>
              <a:t>Baûn ñoà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457200" y="3505200"/>
            <a:ext cx="167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66FF"/>
                </a:solidFill>
                <a:latin typeface="VNI-Times" pitchFamily="2" charset="0"/>
              </a:rPr>
              <a:t>Chaên maøn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6934200" y="358140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folHlink"/>
                </a:solidFill>
                <a:latin typeface="VNI-Times" pitchFamily="2" charset="0"/>
              </a:rPr>
              <a:t>Leàu </a:t>
            </a: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6858000" y="3505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folHlink"/>
                </a:solidFill>
                <a:latin typeface="VNI-Times" pitchFamily="2" charset="0"/>
              </a:rPr>
              <a:t>Thuoác</a:t>
            </a:r>
          </a:p>
        </p:txBody>
      </p:sp>
      <p:grpSp>
        <p:nvGrpSpPr>
          <p:cNvPr id="100363" name="Group 11"/>
          <p:cNvGrpSpPr>
            <a:grpSpLocks/>
          </p:cNvGrpSpPr>
          <p:nvPr/>
        </p:nvGrpSpPr>
        <p:grpSpPr bwMode="auto">
          <a:xfrm>
            <a:off x="381000" y="914400"/>
            <a:ext cx="2743200" cy="2286000"/>
            <a:chOff x="240" y="816"/>
            <a:chExt cx="1728" cy="1440"/>
          </a:xfrm>
        </p:grpSpPr>
        <p:sp>
          <p:nvSpPr>
            <p:cNvPr id="100364" name="AutoShape 12"/>
            <p:cNvSpPr>
              <a:spLocks noChangeArrowheads="1"/>
            </p:cNvSpPr>
            <p:nvPr/>
          </p:nvSpPr>
          <p:spPr bwMode="auto">
            <a:xfrm>
              <a:off x="240" y="816"/>
              <a:ext cx="1728" cy="1440"/>
            </a:xfrm>
            <a:prstGeom prst="flowChartMagneticTap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b="1">
                <a:solidFill>
                  <a:srgbClr val="333300"/>
                </a:solidFill>
                <a:latin typeface="VNI-Times" pitchFamily="2" charset="0"/>
              </a:endParaRPr>
            </a:p>
          </p:txBody>
        </p:sp>
        <p:sp>
          <p:nvSpPr>
            <p:cNvPr id="100365" name="Text Box 13"/>
            <p:cNvSpPr txBox="1">
              <a:spLocks noChangeArrowheads="1"/>
            </p:cNvSpPr>
            <p:nvPr/>
          </p:nvSpPr>
          <p:spPr bwMode="auto">
            <a:xfrm>
              <a:off x="528" y="1056"/>
              <a:ext cx="1104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rgbClr val="CC3300"/>
                  </a:solidFill>
                  <a:latin typeface="VNI-Times" pitchFamily="2" charset="0"/>
                </a:rPr>
                <a:t>Ñoá caùc baïn mình mang theo nhöõng gì ?</a:t>
              </a:r>
            </a:p>
          </p:txBody>
        </p:sp>
      </p:grpSp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6553200" y="3276600"/>
            <a:ext cx="259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FF00"/>
                </a:solidFill>
                <a:latin typeface="VNI-Times" pitchFamily="2" charset="0"/>
              </a:rPr>
              <a:t>Ñoà duøng caù nhaân</a:t>
            </a:r>
          </a:p>
        </p:txBody>
      </p:sp>
      <p:grpSp>
        <p:nvGrpSpPr>
          <p:cNvPr id="100367" name="Group 15"/>
          <p:cNvGrpSpPr>
            <a:grpSpLocks/>
          </p:cNvGrpSpPr>
          <p:nvPr/>
        </p:nvGrpSpPr>
        <p:grpSpPr bwMode="auto">
          <a:xfrm>
            <a:off x="6477000" y="1371600"/>
            <a:ext cx="2514600" cy="1828800"/>
            <a:chOff x="4176" y="864"/>
            <a:chExt cx="1584" cy="1152"/>
          </a:xfrm>
        </p:grpSpPr>
        <p:sp>
          <p:nvSpPr>
            <p:cNvPr id="100368" name="AutoShape 16"/>
            <p:cNvSpPr>
              <a:spLocks noChangeArrowheads="1"/>
            </p:cNvSpPr>
            <p:nvPr/>
          </p:nvSpPr>
          <p:spPr bwMode="auto">
            <a:xfrm>
              <a:off x="4176" y="864"/>
              <a:ext cx="1584" cy="1152"/>
            </a:xfrm>
            <a:prstGeom prst="wedgeEllipseCallout">
              <a:avLst>
                <a:gd name="adj1" fmla="val -51454"/>
                <a:gd name="adj2" fmla="val -35935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endParaRPr lang="en-US" b="1">
                <a:latin typeface="VNI-Times" pitchFamily="2" charset="0"/>
              </a:endParaRPr>
            </a:p>
          </p:txBody>
        </p:sp>
        <p:sp>
          <p:nvSpPr>
            <p:cNvPr id="100369" name="Text Box 17"/>
            <p:cNvSpPr txBox="1">
              <a:spLocks noChangeArrowheads="1"/>
            </p:cNvSpPr>
            <p:nvPr/>
          </p:nvSpPr>
          <p:spPr bwMode="auto">
            <a:xfrm>
              <a:off x="4464" y="1056"/>
              <a:ext cx="12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VNI-Times" pitchFamily="2" charset="0"/>
                </a:rPr>
                <a:t>Coøn raát nhieàu thöù nöõa caùc baïn a 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6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-1.27138E-6 C 0.01459 0.04785 0.02934 0.0957 5.55556E-7 0.09478 C -0.02934 0.09385 -0.11823 0.00185 -0.17569 -0.00601 C -0.23316 -0.01387 -0.28889 0.01665 -0.34444 0.04739 " pathEditMode="relative" ptsTypes="aaaA">
                                      <p:cBhvr>
                                        <p:cTn id="149" dur="20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plus(in)">
                                      <p:cBhvr>
                                        <p:cTn id="153" dur="20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nimBg="1"/>
      <p:bldP spid="100356" grpId="0"/>
      <p:bldP spid="100356" grpId="1"/>
      <p:bldP spid="100357" grpId="0"/>
      <p:bldP spid="100357" grpId="1"/>
      <p:bldP spid="100358" grpId="0"/>
      <p:bldP spid="100358" grpId="1"/>
      <p:bldP spid="100359" grpId="0"/>
      <p:bldP spid="100359" grpId="1"/>
      <p:bldP spid="100360" grpId="0"/>
      <p:bldP spid="100360" grpId="1"/>
      <p:bldP spid="100361" grpId="0"/>
      <p:bldP spid="100361" grpId="1"/>
      <p:bldP spid="100362" grpId="0"/>
      <p:bldP spid="100362" grpId="1"/>
      <p:bldP spid="100366" grpId="0"/>
      <p:bldP spid="10036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CAT_01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609600" y="2971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en-US" sz="4400" b="1" i="1">
                <a:solidFill>
                  <a:srgbClr val="FF0066"/>
                </a:solidFill>
                <a:latin typeface=".VnArial" pitchFamily="34" charset="0"/>
              </a:rPr>
              <a:t>Xin ch©n thµnh c¶m ¬n!</a:t>
            </a:r>
          </a:p>
        </p:txBody>
      </p:sp>
      <p:pic>
        <p:nvPicPr>
          <p:cNvPr id="102404" name="Picture 4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54102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5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54102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6" name="Picture 6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54102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7" name="Picture 7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7338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8" name="Picture 8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9812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9" name="Picture 9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048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0" name="Picture 10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3810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1" name="Picture 11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21336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2" name="Picture 12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37338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3" name="Picture 13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54102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4" name="Picture 14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54102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27" name="Picture 15" descr="1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5715000"/>
            <a:ext cx="15049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6" name="Picture 16" descr="1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5638800"/>
            <a:ext cx="15049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7" name="Picture 17" descr="1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5715000"/>
            <a:ext cx="15049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8" name="Picture 18" descr="1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5638800"/>
            <a:ext cx="15049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219200" y="533400"/>
            <a:ext cx="7467600" cy="5791200"/>
            <a:chOff x="768" y="336"/>
            <a:chExt cx="4704" cy="3648"/>
          </a:xfrm>
        </p:grpSpPr>
        <p:pic>
          <p:nvPicPr>
            <p:cNvPr id="102420" name="Picture 20" descr="BALLOON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68" y="384"/>
              <a:ext cx="843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6933" name="AutoShape 21"/>
            <p:cNvSpPr>
              <a:spLocks noChangeArrowheads="1"/>
            </p:cNvSpPr>
            <p:nvPr/>
          </p:nvSpPr>
          <p:spPr bwMode="auto">
            <a:xfrm>
              <a:off x="4080" y="1344"/>
              <a:ext cx="864" cy="76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  <p:sp>
          <p:nvSpPr>
            <p:cNvPr id="166934" name="AutoShape 22"/>
            <p:cNvSpPr>
              <a:spLocks noChangeArrowheads="1"/>
            </p:cNvSpPr>
            <p:nvPr/>
          </p:nvSpPr>
          <p:spPr bwMode="auto">
            <a:xfrm>
              <a:off x="768" y="768"/>
              <a:ext cx="576" cy="528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  <p:sp>
          <p:nvSpPr>
            <p:cNvPr id="166935" name="AutoShape 23"/>
            <p:cNvSpPr>
              <a:spLocks noChangeArrowheads="1"/>
            </p:cNvSpPr>
            <p:nvPr/>
          </p:nvSpPr>
          <p:spPr bwMode="auto">
            <a:xfrm>
              <a:off x="4944" y="2688"/>
              <a:ext cx="528" cy="576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  <p:sp>
          <p:nvSpPr>
            <p:cNvPr id="166936" name="AutoShape 24"/>
            <p:cNvSpPr>
              <a:spLocks noChangeArrowheads="1"/>
            </p:cNvSpPr>
            <p:nvPr/>
          </p:nvSpPr>
          <p:spPr bwMode="auto">
            <a:xfrm>
              <a:off x="2160" y="3168"/>
              <a:ext cx="528" cy="576"/>
            </a:xfrm>
            <a:prstGeom prst="star5">
              <a:avLst/>
            </a:prstGeom>
            <a:solidFill>
              <a:srgbClr val="66FF33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  <p:sp>
          <p:nvSpPr>
            <p:cNvPr id="166937" name="AutoShape 25"/>
            <p:cNvSpPr>
              <a:spLocks noChangeArrowheads="1"/>
            </p:cNvSpPr>
            <p:nvPr/>
          </p:nvSpPr>
          <p:spPr bwMode="auto">
            <a:xfrm>
              <a:off x="4608" y="336"/>
              <a:ext cx="528" cy="576"/>
            </a:xfrm>
            <a:prstGeom prst="star5">
              <a:avLst/>
            </a:prstGeom>
            <a:solidFill>
              <a:schemeClr val="accent2"/>
            </a:solidFill>
            <a:ln w="5715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  <p:pic>
          <p:nvPicPr>
            <p:cNvPr id="102426" name="Picture 26" descr="BALLOON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25" y="2787"/>
              <a:ext cx="843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27" name="Picture 27" descr="BALLOON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20" y="480"/>
              <a:ext cx="1183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28" name="Picture 28" descr="BALLOON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16" y="2544"/>
              <a:ext cx="1014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6941" name="Mua xuan tren thanh pho Ho Chi Minh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066800" y="5257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3980" fill="hold"/>
                                        <p:tgtEl>
                                          <p:spTgt spid="166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94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0" y="381000"/>
            <a:ext cx="9067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 b="1" u="sng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H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H" pitchFamily="34" charset="0"/>
              </a:rPr>
              <a:t>khoa</a:t>
            </a:r>
            <a:r>
              <a:rPr lang="en-US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H" pitchFamily="34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H" pitchFamily="34" charset="0"/>
              </a:rPr>
              <a:t>häc</a:t>
            </a:r>
            <a:endParaRPr lang="en-US" sz="2800" b="1" u="sng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H" pitchFamily="34" charset="0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0" y="1981200"/>
            <a:ext cx="85344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4400">
                <a:solidFill>
                  <a:srgbClr val="FF3300"/>
                </a:solidFill>
                <a:latin typeface=".VnTifani Heavy" pitchFamily="34" charset="0"/>
              </a:rPr>
              <a:t>  </a:t>
            </a:r>
            <a:r>
              <a:rPr lang="en-US" sz="3600">
                <a:solidFill>
                  <a:srgbClr val="FF3300"/>
                </a:solidFill>
                <a:latin typeface=".VnTifani Heavy" pitchFamily="34" charset="0"/>
              </a:rPr>
              <a:t>Con ng­êi cÇn g× ®Ó sèng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4876800"/>
            <a:ext cx="7924800" cy="1143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      Con người cần có không khí để thở</a:t>
            </a: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5F3F2"/>
              </a:clrFrom>
              <a:clrTo>
                <a:srgbClr val="E5F3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8686800" cy="4440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4876800"/>
            <a:ext cx="8007350" cy="13716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            Con người cần phải ăn uống</a:t>
            </a:r>
          </a:p>
        </p:txBody>
      </p:sp>
      <p:pic>
        <p:nvPicPr>
          <p:cNvPr id="7" name="Picture 6" descr="http://upanh.com/uploads/17-Feb-2009/16zpxlrpu9aydo5e0h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7620000" cy="42767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5257800"/>
            <a:ext cx="8159750" cy="533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             Con người cần có gia đình</a:t>
            </a: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7848600" cy="444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219700"/>
            <a:ext cx="8229600" cy="906463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            Con người cần được đi học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7848600" cy="447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056188"/>
            <a:ext cx="8229600" cy="1069975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Con người cần được chữa bệnh khi bị ốm</a:t>
            </a:r>
          </a:p>
        </p:txBody>
      </p:sp>
      <p:pic>
        <p:nvPicPr>
          <p:cNvPr id="90115" name="Picture 3" descr="Hình01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762000"/>
            <a:ext cx="4572000" cy="3886200"/>
          </a:xfrm>
          <a:prstGeom prst="rect">
            <a:avLst/>
          </a:prstGeom>
          <a:noFill/>
        </p:spPr>
      </p:pic>
      <p:pic>
        <p:nvPicPr>
          <p:cNvPr id="48132" name="Picture 4" descr="http://image.tin247.com/dantri/091018110045-83-4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4267200" cy="3810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810125"/>
            <a:ext cx="8229600" cy="1316038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              Con người cần có bạn bè</a:t>
            </a: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77724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810125"/>
            <a:ext cx="8229600" cy="1316038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    Con người cần có quần áo để mặc</a:t>
            </a: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0"/>
            <a:ext cx="71628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4585"/>
  <p:tag name="VIOLETTITLE" val="KH : Con người cần gì để sống - L4"/>
  <p:tag name="VIOLETLESSON" val="1"/>
  <p:tag name="VIOLETCATID" val="8048925"/>
  <p:tag name="VIOLETSUBJECT" val="Khoa học 4"/>
  <p:tag name="VIOLETAUTHORID" val="3305660"/>
  <p:tag name="VIOLETAUTHORNAME" val="Phạm Thi Minh Hoa"/>
  <p:tag name="VIOLETAUTHORAVATAR" val="no_avatarf.jpg"/>
  <p:tag name="VIOLETAUTHORADDRESS" val="Trường TH Trung Hà - Hải Phòng"/>
  <p:tag name="VIOLETDATE" val="2012-08-17 08:26:21"/>
  <p:tag name="VIOLETHIT" val="547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5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object type=&quot;3&quot; unique_id=&quot;10017&quot;&gt;&lt;property id=&quot;20148&quot; value=&quot;5&quot;/&gt;&lt;property id=&quot;20300&quot; value=&quot;Slide 14&quot;/&gt;&lt;property id=&quot;20307&quot; value=&quot;270&quot;/&gt;&lt;/object&gt;&lt;object type=&quot;3&quot; unique_id=&quot;10018&quot;&gt;&lt;property id=&quot;20148&quot; value=&quot;5&quot;/&gt;&lt;property id=&quot;20300&quot; value=&quot;Slide 15&quot;/&gt;&lt;property id=&quot;20307&quot; value=&quot;271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object type=&quot;3&quot; unique_id=&quot;10020&quot;&gt;&lt;property id=&quot;20148&quot; value=&quot;5&quot;/&gt;&lt;property id=&quot;20300&quot; value=&quot;Slide 17&quot;/&gt;&lt;property id=&quot;20307&quot; value=&quot;273&quot;/&gt;&lt;/object&gt;&lt;object type=&quot;3&quot; unique_id=&quot;10021&quot;&gt;&lt;property id=&quot;20148&quot; value=&quot;5&quot;/&gt;&lt;property id=&quot;20300&quot; value=&quot;Slide 18&quot;/&gt;&lt;property id=&quot;20307&quot; value=&quot;27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</TotalTime>
  <Words>449</Words>
  <Application>Microsoft PowerPoint</Application>
  <PresentationFormat>On-screen Show (4:3)</PresentationFormat>
  <Paragraphs>92</Paragraphs>
  <Slides>18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&lt;egyptian hak&gt;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Vinaghost.Com</dc:creator>
  <cp:lastModifiedBy>Administrator</cp:lastModifiedBy>
  <cp:revision>7</cp:revision>
  <cp:lastPrinted>1601-01-01T00:00:00Z</cp:lastPrinted>
  <dcterms:created xsi:type="dcterms:W3CDTF">2012-08-16T14:48:14Z</dcterms:created>
  <dcterms:modified xsi:type="dcterms:W3CDTF">2016-01-21T09:31:10Z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